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6"/>
  </p:notesMasterIdLst>
  <p:sldIdLst>
    <p:sldId id="283" r:id="rId4"/>
    <p:sldId id="257" r:id="rId5"/>
    <p:sldId id="314" r:id="rId6"/>
    <p:sldId id="258" r:id="rId7"/>
    <p:sldId id="264" r:id="rId8"/>
    <p:sldId id="259" r:id="rId9"/>
    <p:sldId id="260" r:id="rId10"/>
    <p:sldId id="289" r:id="rId11"/>
    <p:sldId id="301" r:id="rId12"/>
    <p:sldId id="302" r:id="rId13"/>
    <p:sldId id="282" r:id="rId14"/>
    <p:sldId id="265" r:id="rId15"/>
  </p:sldIdLst>
  <p:sldSz cx="18288000" cy="10288588"/>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Consolas" panose="020B0609020204030204" pitchFamily="49" charset="0"/>
      <p:regular r:id="rId23"/>
      <p:bold r:id="rId24"/>
      <p:italic r:id="rId25"/>
      <p:boldItalic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 lastIdx="1"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45" d="100"/>
          <a:sy n="45" d="100"/>
        </p:scale>
        <p:origin x="48"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Master" Target="slideMasters/slideMaster3.xml"/><Relationship Id="rId21" Type="http://schemas.openxmlformats.org/officeDocument/2006/relationships/font" Target="fonts/font5.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8.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6.fntdata"/><Relationship Id="rId27" Type="http://schemas.openxmlformats.org/officeDocument/2006/relationships/commentAuthors" Target="commentAuthors.xml"/><Relationship Id="rId30"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0-27T16:48:56.687" idx="1">
    <p:pos x="2788" y="2311"/>
    <p:text>Please check grammar.</p:text>
    <p:extLst>
      <p:ext uri="{C676402C-5697-4E1C-873F-D02D1690AC5C}">
        <p15:threadingInfo xmlns:p15="http://schemas.microsoft.com/office/powerpoint/2012/main" timeZoneBias="-330"/>
      </p:ext>
    </p:extLst>
  </p:cm>
</p:cmLst>
</file>

<file path=ppt/media/image1.png>
</file>

<file path=ppt/media/image10.png>
</file>

<file path=ppt/media/image11.png>
</file>

<file path=ppt/media/image12.jp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3121648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1303232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3150899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s>
</file>

<file path=ppt/slides/_rels/slide9.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Channel</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986971" y="1718628"/>
            <a:ext cx="16314057" cy="1799771"/>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A channel is created using </a:t>
            </a:r>
            <a:r>
              <a:rPr lang="en-US" sz="2400" dirty="0" err="1">
                <a:solidFill>
                  <a:schemeClr val="tx1">
                    <a:lumMod val="65000"/>
                    <a:lumOff val="35000"/>
                  </a:schemeClr>
                </a:solidFill>
                <a:latin typeface="Arial" panose="020B0604020202020204" pitchFamily="34" charset="0"/>
                <a:cs typeface="Arial" panose="020B0604020202020204" pitchFamily="34" charset="0"/>
              </a:rPr>
              <a:t>chan</a:t>
            </a:r>
            <a:r>
              <a:rPr lang="en-US" sz="2400" dirty="0">
                <a:solidFill>
                  <a:schemeClr val="tx1">
                    <a:lumMod val="65000"/>
                    <a:lumOff val="35000"/>
                  </a:schemeClr>
                </a:solidFill>
                <a:latin typeface="Arial" panose="020B0604020202020204" pitchFamily="34" charset="0"/>
                <a:cs typeface="Arial" panose="020B0604020202020204" pitchFamily="34" charset="0"/>
              </a:rPr>
              <a:t> keyword, and it can only transfer data of the same type. Different types of data are not allowed to transport from the same channel.</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 The syntax is as follows:</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5079999" y="4086327"/>
            <a:ext cx="8157030" cy="1057968"/>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var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Channel_name</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Type</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7636951" y="3671316"/>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7" name="Rectangle: Rounded Corners 6">
            <a:extLst>
              <a:ext uri="{FF2B5EF4-FFF2-40B4-BE49-F238E27FC236}">
                <a16:creationId xmlns:a16="http://schemas.microsoft.com/office/drawing/2014/main" id="{6349D1E8-AC9C-FF12-4CDA-F6CDAF713722}"/>
              </a:ext>
            </a:extLst>
          </p:cNvPr>
          <p:cNvSpPr/>
          <p:nvPr/>
        </p:nvSpPr>
        <p:spPr bwMode="auto">
          <a:xfrm>
            <a:off x="1088572" y="6241206"/>
            <a:ext cx="16415658" cy="1057968"/>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You can also create a channel using make() function using a shorthand declaration.</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8" name="Rectangle: Rounded Corners 7">
            <a:extLst>
              <a:ext uri="{FF2B5EF4-FFF2-40B4-BE49-F238E27FC236}">
                <a16:creationId xmlns:a16="http://schemas.microsoft.com/office/drawing/2014/main" id="{D7E9F554-E72F-39CF-C9F4-6711EAA32E26}"/>
              </a:ext>
            </a:extLst>
          </p:cNvPr>
          <p:cNvSpPr/>
          <p:nvPr/>
        </p:nvSpPr>
        <p:spPr bwMode="auto">
          <a:xfrm>
            <a:off x="3788229" y="8293351"/>
            <a:ext cx="11016344" cy="1057968"/>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lnSpc>
                <a:spcPct val="150000"/>
              </a:lnSpc>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 make(</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int) // Creates an unbuffered integer channel</a:t>
            </a:r>
          </a:p>
        </p:txBody>
      </p:sp>
      <p:sp>
        <p:nvSpPr>
          <p:cNvPr id="9" name="Rectangle: Rounded Corners 8">
            <a:extLst>
              <a:ext uri="{FF2B5EF4-FFF2-40B4-BE49-F238E27FC236}">
                <a16:creationId xmlns:a16="http://schemas.microsoft.com/office/drawing/2014/main" id="{95292759-5328-2116-C5F4-5CE502C0DB86}"/>
              </a:ext>
            </a:extLst>
          </p:cNvPr>
          <p:cNvSpPr/>
          <p:nvPr/>
        </p:nvSpPr>
        <p:spPr bwMode="auto">
          <a:xfrm>
            <a:off x="7789353" y="7867102"/>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Tree>
    <p:extLst>
      <p:ext uri="{BB962C8B-B14F-4D97-AF65-F5344CB8AC3E}">
        <p14:creationId xmlns:p14="http://schemas.microsoft.com/office/powerpoint/2010/main" val="26300299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7" grpId="0" animBg="1"/>
      <p:bldP spid="8"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Create a channel in Golang</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4: </a:t>
            </a:r>
          </a:p>
          <a:p>
            <a:pPr algn="ctr"/>
            <a:r>
              <a:rPr lang="en-US" sz="6000" b="1" dirty="0">
                <a:solidFill>
                  <a:schemeClr val="bg1"/>
                </a:solidFill>
                <a:latin typeface="Arial" panose="020B0604020202020204" pitchFamily="34" charset="0"/>
                <a:cs typeface="Arial" panose="020B0604020202020204" pitchFamily="34" charset="0"/>
              </a:rPr>
              <a:t>Go Concurrency and Channels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b="1" dirty="0">
                <a:solidFill>
                  <a:schemeClr val="bg1"/>
                </a:solidFill>
              </a:rPr>
              <a:t>2. Go Channels</a:t>
            </a:r>
            <a:endParaRPr lang="en-US" sz="2550" b="1"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Select Statement</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2</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 Concurrency in Golang</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Go Channels</a:t>
            </a:r>
          </a:p>
          <a:p>
            <a:r>
              <a:rPr lang="en-US" dirty="0"/>
              <a:t>Uses of Channels</a:t>
            </a:r>
          </a:p>
          <a:p>
            <a:r>
              <a:rPr lang="en-US" dirty="0"/>
              <a:t>Creating a Channel</a:t>
            </a:r>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Understand the concept of channels in Go</a:t>
            </a:r>
          </a:p>
          <a:p>
            <a:r>
              <a:rPr lang="en-US" dirty="0"/>
              <a:t>Create a channel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Go Channels</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Go Channels</a:t>
            </a:r>
          </a:p>
        </p:txBody>
      </p:sp>
      <p:sp>
        <p:nvSpPr>
          <p:cNvPr id="4" name="Rectangle: Rounded Corners 3"/>
          <p:cNvSpPr/>
          <p:nvPr/>
        </p:nvSpPr>
        <p:spPr bwMode="auto">
          <a:xfrm>
            <a:off x="607218" y="1771298"/>
            <a:ext cx="13341011" cy="457144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language, a channel is a medium through which a goroutine communicates with another goroutine, and this communication is lock-free.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A channel also defined as a technique which allows to let one goroutine to send data to another goroutine.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By default, channel is bidirectional, that is, the goroutines can send or receive data through the same channel</a:t>
            </a:r>
          </a:p>
          <a:p>
            <a:pPr marL="539750" lvl="1" indent="-360045" fontAlgn="base">
              <a:spcBef>
                <a:spcPts val="1200"/>
              </a:spcBef>
              <a:spcAft>
                <a:spcPts val="1200"/>
              </a:spcAft>
              <a:buClr>
                <a:srgbClr val="095A82"/>
              </a:buClr>
              <a:buSzPct val="100000"/>
              <a:buBlip>
                <a:blip r:embed="rId3"/>
              </a:buBlip>
              <a:defRPr/>
            </a:pPr>
            <a:endParaRPr lang="en-US" sz="2400" dirty="0">
              <a:solidFill>
                <a:schemeClr val="tx1">
                  <a:lumMod val="65000"/>
                  <a:lumOff val="35000"/>
                </a:schemeClr>
              </a:solidFill>
              <a:latin typeface="Arial" panose="020B0604020202020204" pitchFamily="34" charset="0"/>
              <a:cs typeface="Arial" panose="020B0604020202020204" pitchFamily="34" charset="0"/>
            </a:endParaRPr>
          </a:p>
        </p:txBody>
      </p:sp>
      <p:pic>
        <p:nvPicPr>
          <p:cNvPr id="5" name="Picture 4" descr="A channel with green text&#10;&#10;Description automatically generated">
            <a:extLst>
              <a:ext uri="{FF2B5EF4-FFF2-40B4-BE49-F238E27FC236}">
                <a16:creationId xmlns:a16="http://schemas.microsoft.com/office/drawing/2014/main" id="{4084FEF0-D7F5-4DA6-A3D5-95BE8FFDCD38}"/>
              </a:ext>
            </a:extLst>
          </p:cNvPr>
          <p:cNvPicPr>
            <a:picLocks noChangeAspect="1"/>
          </p:cNvPicPr>
          <p:nvPr/>
        </p:nvPicPr>
        <p:blipFill>
          <a:blip r:embed="rId4"/>
          <a:stretch>
            <a:fillRect/>
          </a:stretch>
        </p:blipFill>
        <p:spPr>
          <a:xfrm>
            <a:off x="5182054" y="6823013"/>
            <a:ext cx="8388803" cy="2738613"/>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Uses of Channels</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59236" y="7084248"/>
            <a:ext cx="5741604" cy="1569660"/>
          </a:xfrm>
          <a:prstGeom prst="rect">
            <a:avLst/>
          </a:prstGeom>
          <a:noFill/>
        </p:spPr>
        <p:txBody>
          <a:bodyPr wrap="square" lIns="0" rIns="0" rtlCol="0" anchor="b">
            <a:spAutoFit/>
          </a:bodyPr>
          <a:lstStyle/>
          <a:p>
            <a:r>
              <a:rPr lang="en-US" sz="2400" noProof="1">
                <a:solidFill>
                  <a:schemeClr val="accent4">
                    <a:lumMod val="75000"/>
                  </a:schemeClr>
                </a:solidFill>
                <a:latin typeface="Arial" panose="020B0604020202020204" pitchFamily="34" charset="0"/>
                <a:cs typeface="Arial" panose="020B0604020202020204" pitchFamily="34" charset="0"/>
              </a:rPr>
              <a:t>Channels are a key component of various concurrency patterns, including the producer-consumer pattern, fan-out/fan-in pattern, and worker pool pattern. </a:t>
            </a:r>
          </a:p>
        </p:txBody>
      </p:sp>
      <p:sp>
        <p:nvSpPr>
          <p:cNvPr id="14" name="TextBox 13">
            <a:extLst>
              <a:ext uri="{FF2B5EF4-FFF2-40B4-BE49-F238E27FC236}">
                <a16:creationId xmlns:a16="http://schemas.microsoft.com/office/drawing/2014/main" id="{C26809FF-FF25-84F0-C401-7F05FCD6CC98}"/>
              </a:ext>
            </a:extLst>
          </p:cNvPr>
          <p:cNvSpPr txBox="1"/>
          <p:nvPr/>
        </p:nvSpPr>
        <p:spPr>
          <a:xfrm>
            <a:off x="1103085" y="7195533"/>
            <a:ext cx="5127019" cy="1200329"/>
          </a:xfrm>
          <a:prstGeom prst="rect">
            <a:avLst/>
          </a:prstGeom>
          <a:noFill/>
        </p:spPr>
        <p:txBody>
          <a:bodyPr wrap="square" lIns="0" rIns="0" rtlCol="0" anchor="b">
            <a:spAutoFit/>
          </a:bodyPr>
          <a:lstStyle/>
          <a:p>
            <a:pPr algn="r"/>
            <a:r>
              <a:rPr lang="en-US" sz="2400" noProof="1">
                <a:solidFill>
                  <a:srgbClr val="70AD47"/>
                </a:solidFill>
                <a:latin typeface="Arial" panose="020B0604020202020204" pitchFamily="34" charset="0"/>
                <a:cs typeface="Arial" panose="020B0604020202020204" pitchFamily="34" charset="0"/>
              </a:rPr>
              <a:t>Channels are often used to coordinate the execution of goroutines. </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59236" y="2532254"/>
            <a:ext cx="4521735" cy="830997"/>
          </a:xfrm>
          <a:prstGeom prst="rect">
            <a:avLst/>
          </a:prstGeom>
          <a:noFill/>
        </p:spPr>
        <p:txBody>
          <a:bodyPr wrap="square" lIns="0" rIns="0" rtlCol="0" anchor="b">
            <a:spAutoFit/>
          </a:bodyPr>
          <a:lstStyle/>
          <a:p>
            <a:r>
              <a:rPr lang="en-US" sz="2400" noProof="1">
                <a:solidFill>
                  <a:srgbClr val="8497B0"/>
                </a:solidFill>
                <a:latin typeface="Arial" panose="020B0604020202020204" pitchFamily="34" charset="0"/>
                <a:cs typeface="Arial" panose="020B0604020202020204" pitchFamily="34" charset="0"/>
              </a:rPr>
              <a:t> Channels allow for the controlled flow of data between goroutines.</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277257" y="2631390"/>
            <a:ext cx="4972631" cy="1200329"/>
          </a:xfrm>
          <a:prstGeom prst="rect">
            <a:avLst/>
          </a:prstGeom>
          <a:noFill/>
        </p:spPr>
        <p:txBody>
          <a:bodyPr wrap="square" lIns="0" rIns="0" rtlCol="0" anchor="b">
            <a:spAutoFit/>
          </a:bodyPr>
          <a:lstStyle/>
          <a:p>
            <a:pPr algn="r"/>
            <a:r>
              <a:rPr lang="en-US" sz="2400" noProof="1">
                <a:solidFill>
                  <a:srgbClr val="ED7D31"/>
                </a:solidFill>
                <a:latin typeface="Arial" panose="020B0604020202020204" pitchFamily="34" charset="0"/>
                <a:cs typeface="Arial" panose="020B0604020202020204" pitchFamily="34" charset="0"/>
              </a:rPr>
              <a:t>Channels are used to exchange data and signals between concurrently executing goroutines. </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356806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Uses of Channels (contd.)</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59236" y="6427445"/>
            <a:ext cx="5741604" cy="1200329"/>
          </a:xfrm>
          <a:prstGeom prst="rect">
            <a:avLst/>
          </a:prstGeom>
          <a:noFill/>
        </p:spPr>
        <p:txBody>
          <a:bodyPr wrap="square" lIns="0" rIns="0" rtlCol="0" anchor="b">
            <a:spAutoFit/>
          </a:bodyPr>
          <a:lstStyle/>
          <a:p>
            <a:r>
              <a:rPr lang="en-US" sz="2400" noProof="1">
                <a:solidFill>
                  <a:schemeClr val="accent4">
                    <a:lumMod val="75000"/>
                  </a:schemeClr>
                </a:solidFill>
                <a:latin typeface="Arial" panose="020B0604020202020204" pitchFamily="34" charset="0"/>
                <a:cs typeface="Arial" panose="020B0604020202020204" pitchFamily="34" charset="0"/>
              </a:rPr>
              <a:t>Channels are handy for testing concurrent code. They allow you to simulate and control the flow of data in tests.</a:t>
            </a:r>
          </a:p>
        </p:txBody>
      </p:sp>
      <p:sp>
        <p:nvSpPr>
          <p:cNvPr id="14" name="TextBox 13">
            <a:extLst>
              <a:ext uri="{FF2B5EF4-FFF2-40B4-BE49-F238E27FC236}">
                <a16:creationId xmlns:a16="http://schemas.microsoft.com/office/drawing/2014/main" id="{C26809FF-FF25-84F0-C401-7F05FCD6CC98}"/>
              </a:ext>
            </a:extLst>
          </p:cNvPr>
          <p:cNvSpPr txBox="1"/>
          <p:nvPr/>
        </p:nvSpPr>
        <p:spPr>
          <a:xfrm>
            <a:off x="1257474" y="6417506"/>
            <a:ext cx="4972631" cy="2308324"/>
          </a:xfrm>
          <a:prstGeom prst="rect">
            <a:avLst/>
          </a:prstGeom>
          <a:noFill/>
        </p:spPr>
        <p:txBody>
          <a:bodyPr wrap="square" lIns="0" rIns="0" rtlCol="0" anchor="b">
            <a:spAutoFit/>
          </a:bodyPr>
          <a:lstStyle/>
          <a:p>
            <a:pPr algn="r"/>
            <a:r>
              <a:rPr lang="en-US" sz="2400" noProof="1">
                <a:solidFill>
                  <a:srgbClr val="70AD47"/>
                </a:solidFill>
                <a:latin typeface="Arial" panose="020B0604020202020204" pitchFamily="34" charset="0"/>
                <a:cs typeface="Arial" panose="020B0604020202020204" pitchFamily="34" charset="0"/>
              </a:rPr>
              <a:t>Channels can be used for inter-process or inter-service communication in distributed systems, where goroutines running on different machines exchange messages.</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59236" y="2527122"/>
            <a:ext cx="4521735" cy="1938992"/>
          </a:xfrm>
          <a:prstGeom prst="rect">
            <a:avLst/>
          </a:prstGeom>
          <a:noFill/>
        </p:spPr>
        <p:txBody>
          <a:bodyPr wrap="square" lIns="0" rIns="0" rtlCol="0" anchor="b">
            <a:spAutoFit/>
          </a:bodyPr>
          <a:lstStyle/>
          <a:p>
            <a:r>
              <a:rPr lang="en-US" sz="2400" noProof="1">
                <a:solidFill>
                  <a:srgbClr val="8497B0"/>
                </a:solidFill>
                <a:latin typeface="Arial" panose="020B0604020202020204" pitchFamily="34" charset="0"/>
                <a:cs typeface="Arial" panose="020B0604020202020204" pitchFamily="34" charset="0"/>
              </a:rPr>
              <a:t>Channels can be employed for notifying goroutines of specific events or conditions, like signaling the availability of data for processing.</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277257" y="2631390"/>
            <a:ext cx="4972631" cy="1200329"/>
          </a:xfrm>
          <a:prstGeom prst="rect">
            <a:avLst/>
          </a:prstGeom>
          <a:noFill/>
        </p:spPr>
        <p:txBody>
          <a:bodyPr wrap="square" lIns="0" rIns="0" rtlCol="0" anchor="b">
            <a:spAutoFit/>
          </a:bodyPr>
          <a:lstStyle/>
          <a:p>
            <a:pPr algn="r"/>
            <a:r>
              <a:rPr lang="en-US" sz="2400" noProof="1">
                <a:solidFill>
                  <a:srgbClr val="ED7D31"/>
                </a:solidFill>
                <a:latin typeface="Arial" panose="020B0604020202020204" pitchFamily="34" charset="0"/>
                <a:cs typeface="Arial" panose="020B0604020202020204" pitchFamily="34" charset="0"/>
              </a:rPr>
              <a:t>Channels can be used to propagate errors or signals to indicate the success or failure of a task</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2303798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664</TotalTime>
  <Words>866</Words>
  <Application>Microsoft Office PowerPoint</Application>
  <PresentationFormat>Custom</PresentationFormat>
  <Paragraphs>56</Paragraphs>
  <Slides>12</Slides>
  <Notes>4</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12</vt:i4>
      </vt:variant>
    </vt:vector>
  </HeadingPairs>
  <TitlesOfParts>
    <vt:vector size="20" baseType="lpstr">
      <vt:lpstr>Consolas</vt:lpstr>
      <vt:lpstr>Arial</vt:lpstr>
      <vt:lpstr>Calibri</vt:lpstr>
      <vt:lpstr>Google Sans</vt:lpstr>
      <vt:lpstr>Calibri Light</vt:lpstr>
      <vt:lpstr>Office Theme</vt:lpstr>
      <vt:lpstr>Custom Design</vt:lpstr>
      <vt:lpstr>1_Custom Design</vt:lpstr>
      <vt:lpstr>PowerPoint Presentation</vt:lpstr>
      <vt:lpstr>PowerPoint Presentation</vt:lpstr>
      <vt:lpstr>PowerPoint Presentation</vt:lpstr>
      <vt:lpstr>Topics</vt:lpstr>
      <vt:lpstr>Learning Objectives</vt:lpstr>
      <vt:lpstr>Go Channels</vt:lpstr>
      <vt:lpstr>Introduction to Go Channels</vt:lpstr>
      <vt:lpstr>Uses of Channels</vt:lpstr>
      <vt:lpstr>Uses of Channels (contd.)</vt:lpstr>
      <vt:lpstr>Creating a Channel</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Nikitha Nair</cp:lastModifiedBy>
  <cp:revision>68</cp:revision>
  <dcterms:created xsi:type="dcterms:W3CDTF">2023-08-03T08:03:00Z</dcterms:created>
  <dcterms:modified xsi:type="dcterms:W3CDTF">2023-11-02T05:52:04Z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